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sldIdLst>
    <p:sldId id="256" r:id="rId4"/>
    <p:sldId id="261" r:id="rId5"/>
    <p:sldId id="267" r:id="rId6"/>
    <p:sldId id="258" r:id="rId7"/>
    <p:sldId id="260" r:id="rId8"/>
    <p:sldId id="259"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63526E-C519-4D1D-90C9-FD5B6D2758C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2F88-E9E6-41EB-8DCD-F2630A5D45FD}" type="slidenum">
              <a:rPr lang="en-US" smtClean="0"/>
              <a:t>‹#›</a:t>
            </a:fld>
            <a:endParaRPr lang="en-US"/>
          </a:p>
        </p:txBody>
      </p:sp>
    </p:spTree>
    <p:extLst>
      <p:ext uri="{BB962C8B-B14F-4D97-AF65-F5344CB8AC3E}">
        <p14:creationId xmlns:p14="http://schemas.microsoft.com/office/powerpoint/2010/main" val="297529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3526E-C519-4D1D-90C9-FD5B6D2758C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2F88-E9E6-41EB-8DCD-F2630A5D45FD}" type="slidenum">
              <a:rPr lang="en-US" smtClean="0"/>
              <a:t>‹#›</a:t>
            </a:fld>
            <a:endParaRPr lang="en-US"/>
          </a:p>
        </p:txBody>
      </p:sp>
    </p:spTree>
    <p:extLst>
      <p:ext uri="{BB962C8B-B14F-4D97-AF65-F5344CB8AC3E}">
        <p14:creationId xmlns:p14="http://schemas.microsoft.com/office/powerpoint/2010/main" val="211579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3526E-C519-4D1D-90C9-FD5B6D2758C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2F88-E9E6-41EB-8DCD-F2630A5D45FD}" type="slidenum">
              <a:rPr lang="en-US" smtClean="0"/>
              <a:t>‹#›</a:t>
            </a:fld>
            <a:endParaRPr lang="en-US"/>
          </a:p>
        </p:txBody>
      </p:sp>
    </p:spTree>
    <p:extLst>
      <p:ext uri="{BB962C8B-B14F-4D97-AF65-F5344CB8AC3E}">
        <p14:creationId xmlns:p14="http://schemas.microsoft.com/office/powerpoint/2010/main" val="424679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863526E-C519-4D1D-90C9-FD5B6D2758C7}" type="datetimeFigureOut">
              <a:rPr lang="en-US" smtClean="0"/>
              <a:t>1/13/2014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F572F88-E9E6-41EB-8DCD-F2630A5D45FD}"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863526E-C519-4D1D-90C9-FD5B6D2758C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F572F88-E9E6-41EB-8DCD-F2630A5D45FD}"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863526E-C519-4D1D-90C9-FD5B6D2758C7}" type="datetimeFigureOut">
              <a:rPr lang="en-US" smtClean="0"/>
              <a:t>1/13/2014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F572F88-E9E6-41EB-8DCD-F2630A5D45FD}"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863526E-C519-4D1D-90C9-FD5B6D2758C7}"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72F88-E9E6-41EB-8DCD-F2630A5D45FD}"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863526E-C519-4D1D-90C9-FD5B6D2758C7}" type="datetimeFigureOut">
              <a:rPr lang="en-US" smtClean="0"/>
              <a:t>1/13/2014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F572F88-E9E6-41EB-8DCD-F2630A5D45FD}"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63526E-C519-4D1D-90C9-FD5B6D2758C7}"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F572F88-E9E6-41EB-8DCD-F2630A5D45F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863526E-C519-4D1D-90C9-FD5B6D2758C7}"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F572F88-E9E6-41EB-8DCD-F2630A5D45F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F572F88-E9E6-41EB-8DCD-F2630A5D45FD}"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863526E-C519-4D1D-90C9-FD5B6D2758C7}" type="datetimeFigureOut">
              <a:rPr lang="en-US" smtClean="0"/>
              <a:t>1/13/2014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3526E-C519-4D1D-90C9-FD5B6D2758C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2F88-E9E6-41EB-8DCD-F2630A5D45FD}" type="slidenum">
              <a:rPr lang="en-US" smtClean="0"/>
              <a:t>‹#›</a:t>
            </a:fld>
            <a:endParaRPr lang="en-US"/>
          </a:p>
        </p:txBody>
      </p:sp>
    </p:spTree>
    <p:extLst>
      <p:ext uri="{BB962C8B-B14F-4D97-AF65-F5344CB8AC3E}">
        <p14:creationId xmlns:p14="http://schemas.microsoft.com/office/powerpoint/2010/main" val="623703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F572F88-E9E6-41EB-8DCD-F2630A5D45FD}"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863526E-C519-4D1D-90C9-FD5B6D2758C7}" type="datetimeFigureOut">
              <a:rPr lang="en-US" smtClean="0"/>
              <a:t>1/13/2014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63526E-C519-4D1D-90C9-FD5B6D2758C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2F88-E9E6-41EB-8DCD-F2630A5D45F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F572F88-E9E6-41EB-8DCD-F2630A5D45FD}"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63526E-C519-4D1D-90C9-FD5B6D2758C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9863526E-C519-4D1D-90C9-FD5B6D2758C7}" type="datetimeFigureOut">
              <a:rPr lang="en-US" smtClean="0"/>
              <a:t>1/13/2014</a:t>
            </a:fld>
            <a:endParaRPr lang="en-US"/>
          </a:p>
        </p:txBody>
      </p:sp>
      <p:sp>
        <p:nvSpPr>
          <p:cNvPr id="17" name="Slide Number Placeholder 16"/>
          <p:cNvSpPr>
            <a:spLocks noGrp="1"/>
          </p:cNvSpPr>
          <p:nvPr>
            <p:ph type="sldNum" sz="quarter" idx="11"/>
          </p:nvPr>
        </p:nvSpPr>
        <p:spPr/>
        <p:txBody>
          <a:bodyPr/>
          <a:lstStyle/>
          <a:p>
            <a:fld id="{4F572F88-E9E6-41EB-8DCD-F2630A5D45FD}"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9863526E-C519-4D1D-90C9-FD5B6D2758C7}" type="datetimeFigureOut">
              <a:rPr lang="en-US" smtClean="0"/>
              <a:t>1/13/2014</a:t>
            </a:fld>
            <a:endParaRPr lang="en-US"/>
          </a:p>
        </p:txBody>
      </p:sp>
      <p:sp>
        <p:nvSpPr>
          <p:cNvPr id="12" name="Slide Number Placeholder 11"/>
          <p:cNvSpPr>
            <a:spLocks noGrp="1"/>
          </p:cNvSpPr>
          <p:nvPr>
            <p:ph type="sldNum" sz="quarter" idx="15"/>
          </p:nvPr>
        </p:nvSpPr>
        <p:spPr/>
        <p:txBody>
          <a:bodyPr/>
          <a:lstStyle/>
          <a:p>
            <a:fld id="{4F572F88-E9E6-41EB-8DCD-F2630A5D45FD}"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9863526E-C519-4D1D-90C9-FD5B6D2758C7}" type="datetimeFigureOut">
              <a:rPr lang="en-US" smtClean="0"/>
              <a:t>1/13/2014</a:t>
            </a:fld>
            <a:endParaRPr lang="en-US"/>
          </a:p>
        </p:txBody>
      </p:sp>
      <p:sp>
        <p:nvSpPr>
          <p:cNvPr id="14" name="Slide Number Placeholder 13"/>
          <p:cNvSpPr>
            <a:spLocks noGrp="1"/>
          </p:cNvSpPr>
          <p:nvPr>
            <p:ph type="sldNum" sz="quarter" idx="11"/>
          </p:nvPr>
        </p:nvSpPr>
        <p:spPr/>
        <p:txBody>
          <a:bodyPr/>
          <a:lstStyle/>
          <a:p>
            <a:fld id="{4F572F88-E9E6-41EB-8DCD-F2630A5D45F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9863526E-C519-4D1D-90C9-FD5B6D2758C7}" type="datetimeFigureOut">
              <a:rPr lang="en-US" smtClean="0"/>
              <a:t>1/13/2014</a:t>
            </a:fld>
            <a:endParaRPr lang="en-US"/>
          </a:p>
        </p:txBody>
      </p:sp>
      <p:sp>
        <p:nvSpPr>
          <p:cNvPr id="12" name="Slide Number Placeholder 11"/>
          <p:cNvSpPr>
            <a:spLocks noGrp="1"/>
          </p:cNvSpPr>
          <p:nvPr>
            <p:ph type="sldNum" sz="quarter" idx="16"/>
          </p:nvPr>
        </p:nvSpPr>
        <p:spPr/>
        <p:txBody>
          <a:bodyPr/>
          <a:lstStyle/>
          <a:p>
            <a:fld id="{4F572F88-E9E6-41EB-8DCD-F2630A5D45FD}"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9863526E-C519-4D1D-90C9-FD5B6D2758C7}" type="datetimeFigureOut">
              <a:rPr lang="en-US" smtClean="0"/>
              <a:t>1/13/2014</a:t>
            </a:fld>
            <a:endParaRPr lang="en-US"/>
          </a:p>
        </p:txBody>
      </p:sp>
      <p:sp>
        <p:nvSpPr>
          <p:cNvPr id="12" name="Slide Number Placeholder 11"/>
          <p:cNvSpPr>
            <a:spLocks noGrp="1"/>
          </p:cNvSpPr>
          <p:nvPr>
            <p:ph type="sldNum" sz="quarter" idx="17"/>
          </p:nvPr>
        </p:nvSpPr>
        <p:spPr/>
        <p:txBody>
          <a:bodyPr/>
          <a:lstStyle/>
          <a:p>
            <a:fld id="{4F572F88-E9E6-41EB-8DCD-F2630A5D45FD}"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9863526E-C519-4D1D-90C9-FD5B6D2758C7}" type="datetimeFigureOut">
              <a:rPr lang="en-US" smtClean="0"/>
              <a:t>1/13/2014</a:t>
            </a:fld>
            <a:endParaRPr lang="en-US"/>
          </a:p>
        </p:txBody>
      </p:sp>
      <p:sp>
        <p:nvSpPr>
          <p:cNvPr id="16" name="Slide Number Placeholder 15"/>
          <p:cNvSpPr>
            <a:spLocks noGrp="1"/>
          </p:cNvSpPr>
          <p:nvPr>
            <p:ph type="sldNum" sz="quarter" idx="11"/>
          </p:nvPr>
        </p:nvSpPr>
        <p:spPr/>
        <p:txBody>
          <a:bodyPr/>
          <a:lstStyle/>
          <a:p>
            <a:fld id="{4F572F88-E9E6-41EB-8DCD-F2630A5D45F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863526E-C519-4D1D-90C9-FD5B6D2758C7}" type="datetimeFigureOut">
              <a:rPr lang="en-US" smtClean="0"/>
              <a:t>1/13/2014</a:t>
            </a:fld>
            <a:endParaRPr lang="en-US"/>
          </a:p>
        </p:txBody>
      </p:sp>
      <p:sp>
        <p:nvSpPr>
          <p:cNvPr id="8" name="Slide Number Placeholder 7"/>
          <p:cNvSpPr>
            <a:spLocks noGrp="1"/>
          </p:cNvSpPr>
          <p:nvPr>
            <p:ph type="sldNum" sz="quarter" idx="11"/>
          </p:nvPr>
        </p:nvSpPr>
        <p:spPr/>
        <p:txBody>
          <a:bodyPr/>
          <a:lstStyle/>
          <a:p>
            <a:fld id="{4F572F88-E9E6-41EB-8DCD-F2630A5D45F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3526E-C519-4D1D-90C9-FD5B6D2758C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2F88-E9E6-41EB-8DCD-F2630A5D45FD}" type="slidenum">
              <a:rPr lang="en-US" smtClean="0"/>
              <a:t>‹#›</a:t>
            </a:fld>
            <a:endParaRPr lang="en-US"/>
          </a:p>
        </p:txBody>
      </p:sp>
    </p:spTree>
    <p:extLst>
      <p:ext uri="{BB962C8B-B14F-4D97-AF65-F5344CB8AC3E}">
        <p14:creationId xmlns:p14="http://schemas.microsoft.com/office/powerpoint/2010/main" val="1406562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9863526E-C519-4D1D-90C9-FD5B6D2758C7}" type="datetimeFigureOut">
              <a:rPr lang="en-US" smtClean="0"/>
              <a:t>1/13/2014</a:t>
            </a:fld>
            <a:endParaRPr lang="en-US"/>
          </a:p>
        </p:txBody>
      </p:sp>
      <p:sp>
        <p:nvSpPr>
          <p:cNvPr id="19" name="Slide Number Placeholder 18"/>
          <p:cNvSpPr>
            <a:spLocks noGrp="1"/>
          </p:cNvSpPr>
          <p:nvPr>
            <p:ph type="sldNum" sz="quarter" idx="16"/>
          </p:nvPr>
        </p:nvSpPr>
        <p:spPr/>
        <p:txBody>
          <a:bodyPr/>
          <a:lstStyle/>
          <a:p>
            <a:fld id="{4F572F88-E9E6-41EB-8DCD-F2630A5D45FD}"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9863526E-C519-4D1D-90C9-FD5B6D2758C7}" type="datetimeFigureOut">
              <a:rPr lang="en-US" smtClean="0"/>
              <a:t>1/13/2014</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4F572F88-E9E6-41EB-8DCD-F2630A5D45FD}"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3526E-C519-4D1D-90C9-FD5B6D2758C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2F88-E9E6-41EB-8DCD-F2630A5D45FD}"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63526E-C519-4D1D-90C9-FD5B6D2758C7}"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2F88-E9E6-41EB-8DCD-F2630A5D45FD}"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63526E-C519-4D1D-90C9-FD5B6D2758C7}"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72F88-E9E6-41EB-8DCD-F2630A5D45FD}" type="slidenum">
              <a:rPr lang="en-US" smtClean="0"/>
              <a:t>‹#›</a:t>
            </a:fld>
            <a:endParaRPr lang="en-US"/>
          </a:p>
        </p:txBody>
      </p:sp>
    </p:spTree>
    <p:extLst>
      <p:ext uri="{BB962C8B-B14F-4D97-AF65-F5344CB8AC3E}">
        <p14:creationId xmlns:p14="http://schemas.microsoft.com/office/powerpoint/2010/main" val="137150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63526E-C519-4D1D-90C9-FD5B6D2758C7}" type="datetimeFigureOut">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72F88-E9E6-41EB-8DCD-F2630A5D45FD}" type="slidenum">
              <a:rPr lang="en-US" smtClean="0"/>
              <a:t>‹#›</a:t>
            </a:fld>
            <a:endParaRPr lang="en-US"/>
          </a:p>
        </p:txBody>
      </p:sp>
    </p:spTree>
    <p:extLst>
      <p:ext uri="{BB962C8B-B14F-4D97-AF65-F5344CB8AC3E}">
        <p14:creationId xmlns:p14="http://schemas.microsoft.com/office/powerpoint/2010/main" val="163701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63526E-C519-4D1D-90C9-FD5B6D2758C7}"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72F88-E9E6-41EB-8DCD-F2630A5D45FD}" type="slidenum">
              <a:rPr lang="en-US" smtClean="0"/>
              <a:t>‹#›</a:t>
            </a:fld>
            <a:endParaRPr lang="en-US"/>
          </a:p>
        </p:txBody>
      </p:sp>
    </p:spTree>
    <p:extLst>
      <p:ext uri="{BB962C8B-B14F-4D97-AF65-F5344CB8AC3E}">
        <p14:creationId xmlns:p14="http://schemas.microsoft.com/office/powerpoint/2010/main" val="277309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3526E-C519-4D1D-90C9-FD5B6D2758C7}"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72F88-E9E6-41EB-8DCD-F2630A5D45FD}" type="slidenum">
              <a:rPr lang="en-US" smtClean="0"/>
              <a:t>‹#›</a:t>
            </a:fld>
            <a:endParaRPr lang="en-US"/>
          </a:p>
        </p:txBody>
      </p:sp>
    </p:spTree>
    <p:extLst>
      <p:ext uri="{BB962C8B-B14F-4D97-AF65-F5344CB8AC3E}">
        <p14:creationId xmlns:p14="http://schemas.microsoft.com/office/powerpoint/2010/main" val="152391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3526E-C519-4D1D-90C9-FD5B6D2758C7}"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72F88-E9E6-41EB-8DCD-F2630A5D45FD}" type="slidenum">
              <a:rPr lang="en-US" smtClean="0"/>
              <a:t>‹#›</a:t>
            </a:fld>
            <a:endParaRPr lang="en-US"/>
          </a:p>
        </p:txBody>
      </p:sp>
    </p:spTree>
    <p:extLst>
      <p:ext uri="{BB962C8B-B14F-4D97-AF65-F5344CB8AC3E}">
        <p14:creationId xmlns:p14="http://schemas.microsoft.com/office/powerpoint/2010/main" val="381775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3526E-C519-4D1D-90C9-FD5B6D2758C7}"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72F88-E9E6-41EB-8DCD-F2630A5D45FD}" type="slidenum">
              <a:rPr lang="en-US" smtClean="0"/>
              <a:t>‹#›</a:t>
            </a:fld>
            <a:endParaRPr lang="en-US"/>
          </a:p>
        </p:txBody>
      </p:sp>
    </p:spTree>
    <p:extLst>
      <p:ext uri="{BB962C8B-B14F-4D97-AF65-F5344CB8AC3E}">
        <p14:creationId xmlns:p14="http://schemas.microsoft.com/office/powerpoint/2010/main" val="171746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3526E-C519-4D1D-90C9-FD5B6D2758C7}" type="datetimeFigureOut">
              <a:rPr lang="en-US" smtClean="0"/>
              <a:t>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72F88-E9E6-41EB-8DCD-F2630A5D45FD}" type="slidenum">
              <a:rPr lang="en-US" smtClean="0"/>
              <a:t>‹#›</a:t>
            </a:fld>
            <a:endParaRPr lang="en-US"/>
          </a:p>
        </p:txBody>
      </p:sp>
    </p:spTree>
    <p:extLst>
      <p:ext uri="{BB962C8B-B14F-4D97-AF65-F5344CB8AC3E}">
        <p14:creationId xmlns:p14="http://schemas.microsoft.com/office/powerpoint/2010/main" val="13030009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863526E-C519-4D1D-90C9-FD5B6D2758C7}" type="datetimeFigureOut">
              <a:rPr lang="en-US" smtClean="0"/>
              <a:t>1/13/2014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F572F88-E9E6-41EB-8DCD-F2630A5D45FD}"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9863526E-C519-4D1D-90C9-FD5B6D2758C7}" type="datetimeFigureOut">
              <a:rPr lang="en-US" smtClean="0"/>
              <a:t>1/13/2014</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4F572F88-E9E6-41EB-8DCD-F2630A5D45FD}"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origin.arstechnica.com/reviews/hardware/alphagrip.media/thumb_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925" y="2498134"/>
            <a:ext cx="2488369" cy="18690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Computer Keyboard</a:t>
            </a:r>
            <a:endParaRPr lang="en-US" dirty="0"/>
          </a:p>
        </p:txBody>
      </p:sp>
      <p:pic>
        <p:nvPicPr>
          <p:cNvPr id="2051" name="Picture 3" descr="C:\Documents and Settings\1238537\Local Settings\Temporary Internet Files\Content.IE5\Z1MUEBAA\MP9004018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2081784" cy="31211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www.au-parts.com/images/XLGWLK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419600"/>
            <a:ext cx="5702300" cy="207398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disfunctions.de/wp-content/uploads/2010/05/QWERTY_keyboar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6884" y="280337"/>
            <a:ext cx="2801410" cy="18664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omputer-hardware-explained.com/image-files/computer-keyboard-layout-explain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992" y="538515"/>
            <a:ext cx="3350608" cy="13500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ithfriendship.com/images/i/42277/Computer-keyboard-ima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9507" y="4724400"/>
            <a:ext cx="1728787" cy="190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731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pocketnow.com/html/portal/reviews/0000001103/review/moneysho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52400"/>
            <a:ext cx="1981199" cy="14858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Thumb-sized</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a:t>Smaller external keyboards have been introduced for devices without a built-in keyboard, such as PDAs, and smartphones. Small keyboards are also useful where there is a limited workspace.</a:t>
            </a:r>
          </a:p>
          <a:p>
            <a:endParaRPr lang="en-US" dirty="0"/>
          </a:p>
          <a:p>
            <a:r>
              <a:rPr lang="en-US" dirty="0"/>
              <a:t>A chorded keyboard allows users to press several keys simultaneously. For example, the GKOS keyboard has been designed for small wireless devices. Other two-handed alternatives more akin to a game controller, such as the </a:t>
            </a:r>
            <a:r>
              <a:rPr lang="en-US" dirty="0" err="1"/>
              <a:t>AlphaGrip</a:t>
            </a:r>
            <a:r>
              <a:rPr lang="en-US" dirty="0"/>
              <a:t>, are also used to input data and text.</a:t>
            </a:r>
          </a:p>
          <a:p>
            <a:endParaRPr lang="en-US" dirty="0"/>
          </a:p>
          <a:p>
            <a:r>
              <a:rPr lang="en-US" dirty="0"/>
              <a:t>A thumb keyboard (</a:t>
            </a:r>
            <a:r>
              <a:rPr lang="en-US" dirty="0" err="1"/>
              <a:t>thumbboard</a:t>
            </a:r>
            <a:r>
              <a:rPr lang="en-US" dirty="0"/>
              <a:t>) is used in some personal digital assistants such as the Palm Treo and BlackBerry and some Ultra-Mobile PCs such as the OQO.</a:t>
            </a:r>
          </a:p>
          <a:p>
            <a:endParaRPr lang="en-US" dirty="0"/>
          </a:p>
          <a:p>
            <a:r>
              <a:rPr lang="en-US" dirty="0"/>
              <a:t>Numeric keyboards contain only numbers, mathematical symbols for addition, subtraction, multiplication, and division, a decimal point, and several function keys. They are often used to facilitate data entry with smaller keyboards that do not have a numeric keypad, commonly those of laptop computers. These keys are collectively known as a numeric pad, numeric keys, or a numeric keypad, and it can consist of the following types of keys:</a:t>
            </a:r>
          </a:p>
          <a:p>
            <a:endParaRPr lang="en-US" dirty="0"/>
          </a:p>
          <a:p>
            <a:endParaRPr lang="en-US" dirty="0"/>
          </a:p>
        </p:txBody>
      </p:sp>
    </p:spTree>
    <p:extLst>
      <p:ext uri="{BB962C8B-B14F-4D97-AF65-F5344CB8AC3E}">
        <p14:creationId xmlns:p14="http://schemas.microsoft.com/office/powerpoint/2010/main" val="3299691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3">
                                            <p:txEl>
                                              <p:pRg st="0" end="0"/>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3">
                                            <p:txEl>
                                              <p:pRg st="2" end="2"/>
                                            </p:txEl>
                                          </p:spTgt>
                                        </p:tgtEl>
                                        <p:attrNameLst>
                                          <p:attrName>ppt_x</p:attrName>
                                          <p:attrName>ppt_y</p:attrName>
                                        </p:attrNameLst>
                                      </p:cBhvr>
                                    </p:animMotion>
                                    <p:animRot by="1500000">
                                      <p:cBhvr>
                                        <p:cTn id="21" dur="125" fill="hold">
                                          <p:stCondLst>
                                            <p:cond delay="0"/>
                                          </p:stCondLst>
                                        </p:cTn>
                                        <p:tgtEl>
                                          <p:spTgt spid="3">
                                            <p:txEl>
                                              <p:pRg st="2" end="2"/>
                                            </p:txEl>
                                          </p:spTgt>
                                        </p:tgtEl>
                                        <p:attrNameLst>
                                          <p:attrName>r</p:attrName>
                                        </p:attrNameLst>
                                      </p:cBhvr>
                                    </p:animRot>
                                    <p:animRot by="-1500000">
                                      <p:cBhvr>
                                        <p:cTn id="22" dur="125" fill="hold">
                                          <p:stCondLst>
                                            <p:cond delay="125"/>
                                          </p:stCondLst>
                                        </p:cTn>
                                        <p:tgtEl>
                                          <p:spTgt spid="3">
                                            <p:txEl>
                                              <p:pRg st="2" end="2"/>
                                            </p:txEl>
                                          </p:spTgt>
                                        </p:tgtEl>
                                        <p:attrNameLst>
                                          <p:attrName>r</p:attrName>
                                        </p:attrNameLst>
                                      </p:cBhvr>
                                    </p:animRot>
                                    <p:animRot by="-1500000">
                                      <p:cBhvr>
                                        <p:cTn id="23" dur="125" fill="hold">
                                          <p:stCondLst>
                                            <p:cond delay="250"/>
                                          </p:stCondLst>
                                        </p:cTn>
                                        <p:tgtEl>
                                          <p:spTgt spid="3">
                                            <p:txEl>
                                              <p:pRg st="2" end="2"/>
                                            </p:txEl>
                                          </p:spTgt>
                                        </p:tgtEl>
                                        <p:attrNameLst>
                                          <p:attrName>r</p:attrName>
                                        </p:attrNameLst>
                                      </p:cBhvr>
                                    </p:animRot>
                                    <p:animRot by="1500000">
                                      <p:cBhvr>
                                        <p:cTn id="24" dur="125" fill="hold">
                                          <p:stCondLst>
                                            <p:cond delay="375"/>
                                          </p:stCondLst>
                                        </p:cTn>
                                        <p:tgtEl>
                                          <p:spTgt spid="3">
                                            <p:txEl>
                                              <p:pRg st="2" end="2"/>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iterate type="lt">
                                    <p:tmPct val="0"/>
                                  </p:iterate>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mph" presetSubtype="0" fill="hold" nodeType="clickEffect">
                                  <p:stCondLst>
                                    <p:cond delay="0"/>
                                  </p:stCondLst>
                                  <p:iterate type="lt">
                                    <p:tmPct val="4000"/>
                                  </p:iterate>
                                  <p:childTnLst>
                                    <p:set>
                                      <p:cBhvr override="childStyle">
                                        <p:cTn id="33" dur="500" fill="hold"/>
                                        <p:tgtEl>
                                          <p:spTgt spid="3">
                                            <p:txEl>
                                              <p:pRg st="4" end="4"/>
                                            </p:txEl>
                                          </p:spTgt>
                                        </p:tgtEl>
                                        <p:attrNameLst>
                                          <p:attrName>style.color</p:attrName>
                                        </p:attrNameLst>
                                      </p:cBhvr>
                                      <p:to>
                                        <p:clrVal>
                                          <a:srgbClr val="7030A0"/>
                                        </p:clrVal>
                                      </p:to>
                                    </p:set>
                                    <p:set>
                                      <p:cBhvr>
                                        <p:cTn id="34" dur="500" fill="hold"/>
                                        <p:tgtEl>
                                          <p:spTgt spid="3">
                                            <p:txEl>
                                              <p:pRg st="4" end="4"/>
                                            </p:txEl>
                                          </p:spTgt>
                                        </p:tgtEl>
                                        <p:attrNameLst>
                                          <p:attrName>fillcolor</p:attrName>
                                        </p:attrNameLst>
                                      </p:cBhvr>
                                      <p:to>
                                        <p:clrVal>
                                          <a:srgbClr val="7030A0"/>
                                        </p:clrVal>
                                      </p:to>
                                    </p:set>
                                    <p:set>
                                      <p:cBhvr>
                                        <p:cTn id="35" dur="500" fill="hold"/>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iterate type="lt">
                                    <p:tmAbs val="0"/>
                                  </p:iterate>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4" presetClass="emph" presetSubtype="0" fill="hold" nodeType="click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3">
                                            <p:txEl>
                                              <p:pRg st="6" end="6"/>
                                            </p:txEl>
                                          </p:spTgt>
                                        </p:tgtEl>
                                        <p:attrNameLst>
                                          <p:attrName>ppt_x</p:attrName>
                                          <p:attrName>ppt_y</p:attrName>
                                        </p:attrNameLst>
                                      </p:cBhvr>
                                    </p:animMotion>
                                    <p:animRot by="1500000">
                                      <p:cBhvr>
                                        <p:cTn id="44" dur="125" fill="hold">
                                          <p:stCondLst>
                                            <p:cond delay="0"/>
                                          </p:stCondLst>
                                        </p:cTn>
                                        <p:tgtEl>
                                          <p:spTgt spid="3">
                                            <p:txEl>
                                              <p:pRg st="6" end="6"/>
                                            </p:txEl>
                                          </p:spTgt>
                                        </p:tgtEl>
                                        <p:attrNameLst>
                                          <p:attrName>r</p:attrName>
                                        </p:attrNameLst>
                                      </p:cBhvr>
                                    </p:animRot>
                                    <p:animRot by="-1500000">
                                      <p:cBhvr>
                                        <p:cTn id="45" dur="125" fill="hold">
                                          <p:stCondLst>
                                            <p:cond delay="125"/>
                                          </p:stCondLst>
                                        </p:cTn>
                                        <p:tgtEl>
                                          <p:spTgt spid="3">
                                            <p:txEl>
                                              <p:pRg st="6" end="6"/>
                                            </p:txEl>
                                          </p:spTgt>
                                        </p:tgtEl>
                                        <p:attrNameLst>
                                          <p:attrName>r</p:attrName>
                                        </p:attrNameLst>
                                      </p:cBhvr>
                                    </p:animRot>
                                    <p:animRot by="-1500000">
                                      <p:cBhvr>
                                        <p:cTn id="46" dur="125" fill="hold">
                                          <p:stCondLst>
                                            <p:cond delay="250"/>
                                          </p:stCondLst>
                                        </p:cTn>
                                        <p:tgtEl>
                                          <p:spTgt spid="3">
                                            <p:txEl>
                                              <p:pRg st="6" end="6"/>
                                            </p:txEl>
                                          </p:spTgt>
                                        </p:tgtEl>
                                        <p:attrNameLst>
                                          <p:attrName>r</p:attrName>
                                        </p:attrNameLst>
                                      </p:cBhvr>
                                    </p:animRot>
                                    <p:animRot by="1500000">
                                      <p:cBhvr>
                                        <p:cTn id="47" dur="125" fill="hold">
                                          <p:stCondLst>
                                            <p:cond delay="375"/>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1238537\Local Settings\Temporary Internet Files\Content.IE5\Z1MUEBAA\MP9003857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620"/>
            <a:ext cx="9642667" cy="68876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Thumb-sized</a:t>
            </a:r>
            <a:endParaRPr lang="en-US" dirty="0"/>
          </a:p>
        </p:txBody>
      </p:sp>
      <p:sp>
        <p:nvSpPr>
          <p:cNvPr id="3" name="Content Placeholder 2"/>
          <p:cNvSpPr>
            <a:spLocks noGrp="1"/>
          </p:cNvSpPr>
          <p:nvPr>
            <p:ph sz="quarter" idx="1"/>
          </p:nvPr>
        </p:nvSpPr>
        <p:spPr/>
        <p:txBody>
          <a:bodyPr/>
          <a:lstStyle/>
          <a:p>
            <a:r>
              <a:rPr lang="en-US" dirty="0">
                <a:solidFill>
                  <a:schemeClr val="accent6">
                    <a:lumMod val="75000"/>
                  </a:schemeClr>
                </a:solidFill>
              </a:rPr>
              <a:t>arithmetic operators such as +, -, *, /</a:t>
            </a:r>
          </a:p>
          <a:p>
            <a:r>
              <a:rPr lang="en-US" dirty="0">
                <a:solidFill>
                  <a:schemeClr val="accent5">
                    <a:lumMod val="75000"/>
                  </a:schemeClr>
                </a:solidFill>
              </a:rPr>
              <a:t>numeric digits 0–9</a:t>
            </a:r>
          </a:p>
          <a:p>
            <a:r>
              <a:rPr lang="en-US" dirty="0">
                <a:solidFill>
                  <a:schemeClr val="accent2">
                    <a:lumMod val="60000"/>
                    <a:lumOff val="40000"/>
                  </a:schemeClr>
                </a:solidFill>
              </a:rPr>
              <a:t>cursor arrow keys</a:t>
            </a:r>
          </a:p>
          <a:p>
            <a:r>
              <a:rPr lang="en-US" dirty="0">
                <a:solidFill>
                  <a:schemeClr val="accent3">
                    <a:lumMod val="50000"/>
                  </a:schemeClr>
                </a:solidFill>
              </a:rPr>
              <a:t>navigation keys such as Home, End, </a:t>
            </a:r>
            <a:r>
              <a:rPr lang="en-US" dirty="0" err="1">
                <a:solidFill>
                  <a:schemeClr val="accent3">
                    <a:lumMod val="50000"/>
                  </a:schemeClr>
                </a:solidFill>
              </a:rPr>
              <a:t>PgUp</a:t>
            </a:r>
            <a:r>
              <a:rPr lang="en-US" dirty="0">
                <a:solidFill>
                  <a:schemeClr val="accent3">
                    <a:lumMod val="50000"/>
                  </a:schemeClr>
                </a:solidFill>
              </a:rPr>
              <a:t>, </a:t>
            </a:r>
            <a:r>
              <a:rPr lang="en-US" dirty="0" err="1">
                <a:solidFill>
                  <a:schemeClr val="accent3">
                    <a:lumMod val="50000"/>
                  </a:schemeClr>
                </a:solidFill>
              </a:rPr>
              <a:t>PgDown</a:t>
            </a:r>
            <a:r>
              <a:rPr lang="en-US" dirty="0">
                <a:solidFill>
                  <a:schemeClr val="accent3">
                    <a:lumMod val="50000"/>
                  </a:schemeClr>
                </a:solidFill>
              </a:rPr>
              <a:t>, etc.</a:t>
            </a:r>
          </a:p>
          <a:p>
            <a:r>
              <a:rPr lang="en-US" dirty="0" err="1">
                <a:solidFill>
                  <a:schemeClr val="accent1">
                    <a:lumMod val="50000"/>
                  </a:schemeClr>
                </a:solidFill>
              </a:rPr>
              <a:t>Num</a:t>
            </a:r>
            <a:r>
              <a:rPr lang="en-US" dirty="0">
                <a:solidFill>
                  <a:schemeClr val="accent1">
                    <a:lumMod val="50000"/>
                  </a:schemeClr>
                </a:solidFill>
              </a:rPr>
              <a:t> Lock button, used to enable or disable the numeric pad</a:t>
            </a:r>
          </a:p>
          <a:p>
            <a:r>
              <a:rPr lang="en-US" dirty="0">
                <a:solidFill>
                  <a:schemeClr val="tx2">
                    <a:lumMod val="75000"/>
                  </a:schemeClr>
                </a:solidFill>
              </a:rPr>
              <a:t>enter key</a:t>
            </a:r>
          </a:p>
          <a:p>
            <a:endParaRPr lang="en-US" dirty="0"/>
          </a:p>
        </p:txBody>
      </p:sp>
    </p:spTree>
    <p:extLst>
      <p:ext uri="{BB962C8B-B14F-4D97-AF65-F5344CB8AC3E}">
        <p14:creationId xmlns:p14="http://schemas.microsoft.com/office/powerpoint/2010/main" val="30203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narHorz">
          <a:fgClr>
            <a:schemeClr val="bg2"/>
          </a:fgClr>
          <a:bgClr>
            <a:schemeClr val="bg2"/>
          </a:bgClr>
        </a:patt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4000" dirty="0">
                <a:latin typeface="ADONIS" pitchFamily="2" charset="2"/>
              </a:rPr>
              <a:t>In computing, a keyboard is a typewriter-style device, which uses an arrangement of buttons or keys, to act as mechanical levers or electronic switches. Following the decline of punch cards and paper tape, interaction via </a:t>
            </a:r>
            <a:r>
              <a:rPr lang="en-US" sz="4000" dirty="0" err="1">
                <a:latin typeface="ADONIS" pitchFamily="2" charset="2"/>
              </a:rPr>
              <a:t>teleprinter</a:t>
            </a:r>
            <a:r>
              <a:rPr lang="en-US" sz="4000" dirty="0">
                <a:latin typeface="ADONIS" pitchFamily="2" charset="2"/>
              </a:rPr>
              <a:t>-style keyboards became the main input device for computers.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7368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2"/>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400" dirty="0">
                <a:solidFill>
                  <a:schemeClr val="bg2">
                    <a:lumMod val="90000"/>
                  </a:schemeClr>
                </a:solidFill>
                <a:latin typeface="ADONIS" pitchFamily="2" charset="2"/>
              </a:rPr>
              <a:t>In normal usage, the keyboard is used to type text and numbers into a word processor, text editor or other programs. In a modern computer, the interpretation of key presses is generally left to the software. A computer keyboard distinguishes each physical key from every other and reports all key presses to the controlling software. Keyboards are also used for computer gaming, either with regular keyboards or by using keyboards with special gaming features, which can expedite frequently used keystroke combinations. A keyboard is also used to give commands to the operating system of a computer, such as Windows' Control-Alt-Delete combination, which brings up a task window or shuts down the machine. A command-line interface is a type of user interface operated entirely through a keyboard, or another device performing the function of one.</a:t>
            </a:r>
          </a:p>
          <a:p>
            <a:endParaRPr lang="en-US" dirty="0"/>
          </a:p>
          <a:p>
            <a:endParaRPr lang="en-US" dirty="0"/>
          </a:p>
        </p:txBody>
      </p:sp>
    </p:spTree>
    <p:extLst>
      <p:ext uri="{BB962C8B-B14F-4D97-AF65-F5344CB8AC3E}">
        <p14:creationId xmlns:p14="http://schemas.microsoft.com/office/powerpoint/2010/main" val="3293642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quarter" idx="1"/>
          </p:nvPr>
        </p:nvSpPr>
        <p:spPr/>
        <p:txBody>
          <a:bodyPr>
            <a:noAutofit/>
          </a:bodyPr>
          <a:lstStyle/>
          <a:p>
            <a:r>
              <a:rPr lang="en-US" sz="1000" b="1" dirty="0">
                <a:solidFill>
                  <a:srgbClr val="002060"/>
                </a:solidFill>
              </a:rPr>
              <a:t>While typewriters are the definitive ancestor of all key-based text entry devices, the computer keyboard as a device for electromechanical data entry and communication derives largely from the utility of two devices: </a:t>
            </a:r>
            <a:r>
              <a:rPr lang="en-US" sz="1000" b="1" dirty="0" err="1">
                <a:solidFill>
                  <a:srgbClr val="002060"/>
                </a:solidFill>
              </a:rPr>
              <a:t>teleprinters</a:t>
            </a:r>
            <a:r>
              <a:rPr lang="en-US" sz="1000" b="1" dirty="0">
                <a:solidFill>
                  <a:srgbClr val="002060"/>
                </a:solidFill>
              </a:rPr>
              <a:t> (or teletypes) and keypunches. It was through such devices that modern computer keyboards inherited their layouts.</a:t>
            </a:r>
          </a:p>
          <a:p>
            <a:endParaRPr lang="en-US" sz="1000" b="1" dirty="0">
              <a:solidFill>
                <a:srgbClr val="002060"/>
              </a:solidFill>
            </a:endParaRPr>
          </a:p>
          <a:p>
            <a:r>
              <a:rPr lang="en-US" sz="1000" b="1" dirty="0">
                <a:solidFill>
                  <a:srgbClr val="002060"/>
                </a:solidFill>
              </a:rPr>
              <a:t>As early as the 1870s, </a:t>
            </a:r>
            <a:r>
              <a:rPr lang="en-US" sz="1000" b="1" dirty="0" err="1">
                <a:solidFill>
                  <a:srgbClr val="002060"/>
                </a:solidFill>
              </a:rPr>
              <a:t>teleprinter</a:t>
            </a:r>
            <a:r>
              <a:rPr lang="en-US" sz="1000" b="1" dirty="0">
                <a:solidFill>
                  <a:srgbClr val="002060"/>
                </a:solidFill>
              </a:rPr>
              <a:t>-like devices were used to simultaneously type and transmit stock market text data from the keyboard across telegraph lines to stock ticker machines to be immediately copied and displayed onto ticker tape. The </a:t>
            </a:r>
            <a:r>
              <a:rPr lang="en-US" sz="1000" b="1" dirty="0" err="1">
                <a:solidFill>
                  <a:srgbClr val="002060"/>
                </a:solidFill>
              </a:rPr>
              <a:t>teleprinter</a:t>
            </a:r>
            <a:r>
              <a:rPr lang="en-US" sz="1000" b="1" dirty="0">
                <a:solidFill>
                  <a:srgbClr val="002060"/>
                </a:solidFill>
              </a:rPr>
              <a:t>, in its more contemporary form, was developed from 1903 to 1910 by American mechanical engineer Charles Krum and his son Howard, with early contributions by electrical engineer Frank </a:t>
            </a:r>
            <a:r>
              <a:rPr lang="en-US" sz="1000" b="1" dirty="0" err="1">
                <a:solidFill>
                  <a:srgbClr val="002060"/>
                </a:solidFill>
              </a:rPr>
              <a:t>Pearne</a:t>
            </a:r>
            <a:r>
              <a:rPr lang="en-US" sz="1000" b="1" dirty="0">
                <a:solidFill>
                  <a:srgbClr val="002060"/>
                </a:solidFill>
              </a:rPr>
              <a:t>. Earlier models were developed separately by individuals such as Royal Earl House and Frederick G. Creed.</a:t>
            </a:r>
          </a:p>
          <a:p>
            <a:endParaRPr lang="en-US" sz="1000" b="1" dirty="0">
              <a:solidFill>
                <a:srgbClr val="002060"/>
              </a:solidFill>
            </a:endParaRPr>
          </a:p>
          <a:p>
            <a:r>
              <a:rPr lang="en-US" sz="1000" b="1" dirty="0">
                <a:solidFill>
                  <a:srgbClr val="002060"/>
                </a:solidFill>
              </a:rPr>
              <a:t>Earlier, Herman Hollerith developed the first keypunch devices, which soon evolved to include keys for text and number entry akin to normal typewriters by the 1930s.</a:t>
            </a:r>
          </a:p>
          <a:p>
            <a:endParaRPr lang="en-US" sz="1000" b="1" dirty="0">
              <a:solidFill>
                <a:srgbClr val="002060"/>
              </a:solidFill>
            </a:endParaRPr>
          </a:p>
          <a:p>
            <a:r>
              <a:rPr lang="en-US" sz="1000" b="1" dirty="0">
                <a:solidFill>
                  <a:srgbClr val="002060"/>
                </a:solidFill>
              </a:rPr>
              <a:t>The keyboard on the </a:t>
            </a:r>
            <a:r>
              <a:rPr lang="en-US" sz="1000" b="1" dirty="0" err="1">
                <a:solidFill>
                  <a:srgbClr val="002060"/>
                </a:solidFill>
              </a:rPr>
              <a:t>teleprinter</a:t>
            </a:r>
            <a:r>
              <a:rPr lang="en-US" sz="1000" b="1" dirty="0">
                <a:solidFill>
                  <a:srgbClr val="002060"/>
                </a:solidFill>
              </a:rPr>
              <a:t> played a strong role in point-to-point and point-to-multipoint communication for most of the 20th century, while the keyboard on the keypunch device played a strong role in data entry and storage for just as long. The development of the earliest computers incorporated electric typewriter keyboards: the development of the ENIAC computer incorporated a keypunch device as both the input and paper-based output device, while the BINAC computer also made use of an electromechanically controlled typewriter for both data entry onto magnetic tape (instead of paper) and data output.</a:t>
            </a:r>
          </a:p>
          <a:p>
            <a:endParaRPr lang="en-US" sz="1000" b="1" dirty="0">
              <a:solidFill>
                <a:srgbClr val="002060"/>
              </a:solidFill>
            </a:endParaRPr>
          </a:p>
          <a:p>
            <a:r>
              <a:rPr lang="en-US" sz="1000" b="1" dirty="0">
                <a:solidFill>
                  <a:srgbClr val="002060"/>
                </a:solidFill>
              </a:rPr>
              <a:t>From the 1940s until the late 1960s, typewriters were the main means of data entry and output for computing, becoming integrated into what were known as computer terminals. Because of the limitations of terminals based upon printed text in comparison to the growth in data storage, processing and transmission, a general move toward video-based computer terminals was affected by the 1970s, starting with the </a:t>
            </a:r>
            <a:r>
              <a:rPr lang="en-US" sz="1000" b="1" dirty="0" err="1">
                <a:solidFill>
                  <a:srgbClr val="002060"/>
                </a:solidFill>
              </a:rPr>
              <a:t>Datapoint</a:t>
            </a:r>
            <a:r>
              <a:rPr lang="en-US" sz="1000" b="1" dirty="0">
                <a:solidFill>
                  <a:srgbClr val="002060"/>
                </a:solidFill>
              </a:rPr>
              <a:t> 3300 in 1967.</a:t>
            </a:r>
          </a:p>
          <a:p>
            <a:endParaRPr lang="en-US" sz="1000" b="1" dirty="0">
              <a:solidFill>
                <a:srgbClr val="002060"/>
              </a:solidFill>
            </a:endParaRPr>
          </a:p>
          <a:p>
            <a:r>
              <a:rPr lang="en-US" sz="1000" b="1" dirty="0">
                <a:solidFill>
                  <a:srgbClr val="002060"/>
                </a:solidFill>
              </a:rPr>
              <a:t>The keyboard remained the primary, most integrated computer peripheral well into the era of personal computing until the introduction of the mouse as a consumer device in 1984. By this time, text-only user interfaces with sparse graphics gave way to comparatively graphics-rich icons on screen. However, keyboards remain central to human-computer interaction to the present, even as mobile personal computing devices such as smartphones and tablets adapt the keyboard as an optional virtual, touchscreen-based means of data entry.</a:t>
            </a:r>
          </a:p>
          <a:p>
            <a:endParaRPr lang="en-US" sz="1000" b="1" dirty="0">
              <a:solidFill>
                <a:srgbClr val="002060"/>
              </a:solidFill>
            </a:endParaRPr>
          </a:p>
          <a:p>
            <a:pPr marL="0" indent="0">
              <a:buNone/>
            </a:pPr>
            <a:endParaRPr lang="en-US" sz="1000" b="1" dirty="0">
              <a:solidFill>
                <a:srgbClr val="002060"/>
              </a:solidFill>
            </a:endParaRPr>
          </a:p>
        </p:txBody>
      </p:sp>
    </p:spTree>
    <p:extLst>
      <p:ext uri="{BB962C8B-B14F-4D97-AF65-F5344CB8AC3E}">
        <p14:creationId xmlns:p14="http://schemas.microsoft.com/office/powerpoint/2010/main" val="1476199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1238537\Local Settings\Temporary Internet Files\Content.IE5\E2O28GOX\MP90043081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 y="0"/>
            <a:ext cx="91344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KEYBOARD TYPES</a:t>
            </a:r>
            <a:endParaRPr lang="en-US" dirty="0"/>
          </a:p>
        </p:txBody>
      </p:sp>
      <p:sp>
        <p:nvSpPr>
          <p:cNvPr id="3" name="Content Placeholder 2"/>
          <p:cNvSpPr>
            <a:spLocks noGrp="1"/>
          </p:cNvSpPr>
          <p:nvPr>
            <p:ph sz="quarter" idx="1"/>
          </p:nvPr>
        </p:nvSpPr>
        <p:spPr/>
        <p:txBody>
          <a:bodyPr/>
          <a:lstStyle/>
          <a:p>
            <a:r>
              <a:rPr lang="en-US" sz="4800" dirty="0" smtClean="0"/>
              <a:t>STANDARD </a:t>
            </a:r>
          </a:p>
          <a:p>
            <a:r>
              <a:rPr lang="en-US" sz="4800" dirty="0" smtClean="0"/>
              <a:t>LAPTOP-SIZE</a:t>
            </a:r>
          </a:p>
          <a:p>
            <a:r>
              <a:rPr lang="en-US" sz="4800" dirty="0" smtClean="0"/>
              <a:t>Handheld</a:t>
            </a:r>
          </a:p>
          <a:p>
            <a:r>
              <a:rPr lang="en-US" sz="4800" dirty="0" smtClean="0"/>
              <a:t>Thumb-sized </a:t>
            </a:r>
          </a:p>
          <a:p>
            <a:endParaRPr lang="en-US" dirty="0"/>
          </a:p>
        </p:txBody>
      </p:sp>
    </p:spTree>
    <p:extLst>
      <p:ext uri="{BB962C8B-B14F-4D97-AF65-F5344CB8AC3E}">
        <p14:creationId xmlns:p14="http://schemas.microsoft.com/office/powerpoint/2010/main" val="326006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24" dur="2000" fill="hold"/>
                                        <p:tgtEl>
                                          <p:spTgt spid="3">
                                            <p:txEl>
                                              <p:pRg st="1" end="1"/>
                                            </p:txEl>
                                          </p:spTgt>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2.22222E-6 4.50382E-6 L 0.10399 0.05042 C 0.12587 0.06106 0.15868 0.068 0.19271 0.068 C 0.2316 0.068 0.26267 0.06106 0.28455 0.05042 L 0.38889 4.50382E-6 " pathEditMode="relative" rAng="0" ptsTypes="FffFF">
                                      <p:cBhvr>
                                        <p:cTn id="33" dur="2000" fill="hold"/>
                                        <p:tgtEl>
                                          <p:spTgt spid="3">
                                            <p:txEl>
                                              <p:pRg st="2" end="2"/>
                                            </p:txEl>
                                          </p:spTgt>
                                        </p:tgtEl>
                                        <p:attrNameLst>
                                          <p:attrName>ppt_x</p:attrName>
                                          <p:attrName>ppt_y</p:attrName>
                                        </p:attrNameLst>
                                      </p:cBhvr>
                                      <p:rCtr x="19444" y="3400"/>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path" presetSubtype="0" accel="50000" decel="50000" fill="hold" nodeType="clickEffect">
                                  <p:stCondLst>
                                    <p:cond delay="0"/>
                                  </p:stCondLst>
                                  <p:childTnLst>
                                    <p:animMotion origin="layout" path="M 3.33333E-6 2.37335E-6 C 3.33333E-6 0.03678 0.04514 0.06662 0.1 0.06662 C 0.16493 0.06662 0.18836 0.03331 0.19809 0.01318 L 0.20833 -0.01342 C 0.2184 -0.03354 0.24323 -0.06662 0.31649 -0.06662 C 0.36336 -0.06662 0.41666 -0.03701 0.41666 2.37335E-6 C 0.41666 0.03678 0.36336 0.06662 0.31649 0.06662 C 0.24323 0.06662 0.2184 0.03331 0.20833 0.01318 L 0.19809 -0.01342 C 0.18836 -0.03354 0.16493 -0.06662 0.1 -0.06662 C 0.04514 -0.06662 3.33333E-6 -0.03701 3.33333E-6 2.37335E-6 Z " pathEditMode="relative" rAng="0" ptsTypes="ffFffffFfff">
                                      <p:cBhvr>
                                        <p:cTn id="42" dur="2000" fill="hold"/>
                                        <p:tgtEl>
                                          <p:spTgt spid="3">
                                            <p:txEl>
                                              <p:pRg st="3" end="3"/>
                                            </p:txEl>
                                          </p:spTgt>
                                        </p:tgtEl>
                                        <p:attrNameLst>
                                          <p:attrName>ppt_x</p:attrName>
                                          <p:attrName>ppt_y</p:attrName>
                                        </p:attrNameLst>
                                      </p:cBhvr>
                                      <p:rCtr x="2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http://byhonest.files.wordpress.com/2008/09/mini-keyboar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6760" y="228600"/>
            <a:ext cx="2512144" cy="17525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cdn.macworld.co.uk/cmsdata/news/3459463/AppleKeybo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133600"/>
            <a:ext cx="6682819" cy="33198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5567" y="547511"/>
            <a:ext cx="2590800" cy="369332"/>
          </a:xfrm>
          <a:prstGeom prst="rect">
            <a:avLst/>
          </a:prstGeom>
          <a:noFill/>
        </p:spPr>
        <p:txBody>
          <a:bodyPr wrap="square" rtlCol="0">
            <a:spAutoFit/>
          </a:bodyPr>
          <a:lstStyle/>
          <a:p>
            <a:r>
              <a:rPr lang="en-US" dirty="0" smtClean="0"/>
              <a:t>KEYBOARD TYPES</a:t>
            </a:r>
            <a:endParaRPr lang="en-US" dirty="0"/>
          </a:p>
        </p:txBody>
      </p:sp>
      <p:pic>
        <p:nvPicPr>
          <p:cNvPr id="1028" name="Picture 4" descr="http://image.made-in-china.com/2f0j00YMsTOPjRfikA/Standard-Keyboard-KL5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76200"/>
            <a:ext cx="3513140" cy="263485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1" descr="data:image/jpeg;base64,/9j/4AAQSkZJRgABAQAAAQABAAD/2wCEAAkGBxMTEBIUEhQWFBQVFBcXFRUVFhUWFBQVFRQXFxQVFxQYHCggGBolGxUUITEhJSktLi4uFx8zODQsNygtLisBCgoKDg0OGxAQGiwkICQ3LC8tMC8sLCwsLzcsLywsLDA0LCwuLywtLCwsLCwsLC8sLC0sLCwsLDQsLCwsNCwsLP/AABEIALsBDQMBIgACEQEDEQH/xAAcAAEAAQUBAQAAAAAAAAAAAAAABAECAwcIBgX/xABOEAABAwIDAgkFCwgIBwAAAAABAAIRAwQSITEFQQYHEyJRYXGBkTJSobHRFBVTYpKissHS4fAWQkNEY3KCwggjJVSDs8PjFzM0c5PT4v/EABcBAQEBAQAAAAAAAAAAAAAAAAABAgP/xAAhEQEBAQACAwACAwEAAAAAAAAAAREhMQJBURJhgZGxA//aAAwDAQACEQMRAD8A3iiIgIiICIiAiIgIiICIiAiIgIiICIiAiIgIiICIiAiIgIiICIiAiIgIiICIiAiIgIiICItf8bPDB9pSp0LcxcV55++lSGTnjocTkOxx3IPs8JeHlnZuLKjy+qP0VIYnj97OG7siZ6l5G643z+itDG5z6n8uEetapZlMSSdXHyiTqSVdhWsRsKtxtXh8ijQHbin6f1KHW4z9oHQ02fuhh+kCvFBivbTTB6Z/GBtJ2tx4NYPotCjP4X37ta9TuqVG/RcF8qnQUmnboJH5QXx/WK3fWqn+ZVO1rw616h7XvPrKrTt1IZbqiN7tuT+md4n2ob25+Fd6VOFuht0HzjtG6+FPpVnvxdD9KfEhTn26jVLdBjHCK8H6eoOypVHqcsreFN6P1mp/5a/21EqUVGfTUH3afDi+Gld3ynn6QKlUuMW/H6ae1tL/ANUryhYqYUHu6HGneDUUnfvN+y5q9DsfjVpuIbc0sE5Y2EkdpYc47C49S1JhVCEwdPWd2yqxr6bg9jtHNMg9PfuhZloriu4Rvt71lu5xNGuQ2DuecmO7ZAb2ETMCN6rKiIiAiIgIiICIiAiIgIiIC5841LvlNsXA+CZTpjsFJrz6arl0GubOGzsW174/tSPAMb6grEr5dJiy4FWm1ZYVRY2ms9Okq02qVSpqitGiptKgqUaanUmILGUVnZRWZlNZ2U0EQho1IHeq4AdCD3hV2lQqEM5MDyhjyElvf6d6zUKJGbg2fijLu3xogiPoqLVor6r2qLWYg+NWpKHUpr61dqg1WoPnuYrC1SKgWJBjwqj2rLCo4IIYueSr0anwb2v+Q9rvqXU4K5O2tkB2O9QXVOzH4qFI9NNh8WhZqxJREUUREQEREBERAREQEREBc28MB/a9+P2x9IaR6wuklzzxi2xZtu76KgpvHYaNMH5zHKxK+QwLIAqUwsrWrSMlIKdRao1Jqn0GoJFJimUqaw0mqfRagqxiztYrmMWZrFBiwq0sUrArXNQQKjVEqtX0aoUSsFR8uu1QKrV9OuF8+sg+fVao5UqqozkFFR5RWPKD5m2NB2O9QXVllTw0qbfNY0eDQFzDaWvLXlrS1x1GtI6n1GN9q6kWasERFFEREBERAREQEREBERAWmOOyxwX1pXAyq0nUnHdNJ8t7yKzvkrc6gbX2Nb3TWtuKTaoa7E0OHkugiR0GCUg56o01IbSW8G8D7EaW7Pne1XDgpZ/AM9PtWtTGlaTFNotW3jwbshrQpjtCtOy7Aa07cduBNMaxoBfQo0175tts8aC28aa0vxj8IbijtKtTtDT5ECnhwgFoJptLhIdGs+KaY9rTpLMGLUH5X7S84dwH2k/KzaXnH0faQbgwKx7Fp/8AKjafnu/H8SflNtPznen7SDa9VqhVwtbflHtL43h/9Kx229onzvD71R7q5C+ZWcvh7C2ne+67Y1SeT90UuUxU2lvJ8o3HMt0wyuiSbMfmUx20o9bVNGhahUdy6D5ey/YDtDB6wqi5svPt/GkmmOeVhqOXSNF9q48w0HE6YTTPqUr3JT8xnyR7FNMc+8WVry+2aEQRSBqO7GNJb8+pTXRKtZTA0AHYIVylUREQEREBERAREQEREBERARF8nhZtI29lcVRk5rDgPx3c1nznBB8XhNwtwY6dA84HCXiDDvzg2csukznkvM+/b/zmB/XVmqfF5Mdypwb2BUdTa6oMAOf9ZkT1xr3r7z9hs89vg72LSPiM4ROGlKkOylTH1LM3hbWGgaOxrR9Smv2Ezz/mn2rEdgs88/J+9UYRwwuOn0BeU26K9Z1euyrTDiRzCaWLFhaPJdn0Fex95afnO+SPtLSnGCQNo3DWkw0sbn0imycu2VB9T+0vOo/M9if2l8JRHe37K8MSqdyo9y520RrWojvH2FZyl+f1ih4/7a8lYWT61RlKkwvqPMNY0SSdfCASToACVStbuZ5QA5zmatPOZAfEHMCRnodxMFB60+7v7zQ8f9pVHu3+9UPx/hLxkpKDY2zmVQ1zqt3SxNMhoMYh0D+rGftXuKnCy5nyytCU3wQegg+Ga6E976Jzh+eerfYghnhbdeeVaeFV155U8bNo9D/FvsV42bQ/afNKI+RV2/cuBDiHDeHNa4HuIUng/wALKtu8h8upa4JyA38nPk9MDLsmR9JmzaHnPH8DT/Mom0eD7Xg8k+XdD24PTJHig2Xa3DajGvYQ5j2hzSNCCJBWVeQ4t6delQq29wxzHUqhLAcwadQYgWuEhwxcpoV69YaEREBERAREQEREBERAREQF5LjM4SiwtGVTSbWLqzWNY8kCcLn4pAOYwZdcL1q0/wD0iLmKVlT859V/yGsaP8wpB5+rxw1DpaUh/iVCsDuN2t/d6Xi/2rwVhYVKgJZS5SMzDXOjtwkdChupnFByJPX6FrYZWxncbVf4Cj8/7SsPG1cfA0fB/wBpeCFEluHLIzMc7smdOrqVaVB0OaIMxJwyQG55HcMs+xVl7h3Gvc7qVHwf9teG2pfOr1qlV8Yqji50aSejqV9G3c1wjCTpBbIM5aKx1gRq70FFY7ayfUxYG4sMYswIxGBqelRwFO97j53oV/vU6JMgbiWkA9h3qD7XF7f1bW7bc06bazWhzKjC7ASxwGLC46O0I6YIhZOElO4rYuU5JuAgNAdTMU2zhpyGYsYLjJkNPQMl8Gls1xMg+SfKAOR3Z7iq09lOcYbmeppJ1jcg+ei+h71mYmT0AErI7Y7gQCTJ3YTM7hHemiy52S+nUFN+EEtDpxc0NJLczHSDoD1SF7nZvCG/NuX8pTDWHBGAOcS2BuyXjPeqoDil4iOdhcIjTPdu9CnUtkXFNgIe9jKkaHJ2UiWg9Gea5+VuSSzf9dP+cnP5TeP6+V6Krwvvw2RUpnMNg0mNzcYGZy1IUYcNdokkE02wSCXU6YEgwRMZ90rzjKbnPeKjy9lMidwc7c319wKzudP4yA6ANwW3N988Mr/dVon+Bg9LmgLH/wAQL9phzmg9dKn7M18NVgOGF2m4+aekdXSnMG3eKThpc3lzVoXDmua2jjZDGtjC9rSOaM/KHgtqrnriaqmntZjTkX06lM9zS/8A010KlUREUBERAREQEREBERAREQFpD+kM6a9mOilUPyns+yt3rSn9ICnNxZ/9up9NvtViVr/g3wpNqxzTTDwTIkkQQIkxqOpfAq3JdV5Q6l05dfUvps2Viya1zjEwJOSudaYDhLcJEZEZ5ws+Ph4TyvlJze275+V8ZL1GJu1Yp8nJwYsWGB5Uazqr7PbBptc1jiGvBDhhBBlpbv0yJWTkgBOp5wIIERAgjrzPgFfasYAXOzc0tLGkSx2fODh0R1q2TOmZbvaNZbU5J+NhIcJgwDqIOvUViF42QROURl0KbRYx1Q4+a0knmDQnQAdCtqkOc3INENBwt3DImJzdv1zKvvo9dsNztLlHFzyXOcZcSMyVfW2wXMaxznlrRDWnRuUZDcs1zhjCwCA5xDyIe4HTF4ekq9wY1kN52JjcRc3NjxMhh6FOOOD7yiUtqBrS0F+FxBLdxI0JE9arabX5NxcwvaTkSBqJBjXpAPcpVuxmCTJfijCRzcGHWQZmVZbtbJxzocMR5U5T1Jk54Nv1Gp7UDXhzcbXDQgZjsMq+vtkvdjdjLpnF+dIiDM65BSnYXVpdzWE87ANB8UFLuMgzQF0GAHETlijUq++j12jHbRIgmoR0Ekj0lSX8I3uY1jsZa3QYWjQQJOpgZZ6BZbgMDYpyfJMuAxTvGW7P0LJScyGmDjzxCBgjOCB0xCmS5cNv18+0/wCnne6s/F2hjI+kfFFe3mufTPkvdjpncHZy3vBjuarIViURFVoGc5AZuPQPb0Kj0XAKrh2xaHpe0HtfTwn6RXSC5h4FV8W1bM7zc08u1wyXTyyqhVURAREQEREBERAREQEREBae4+6XPsnfFrDwdSP1rcK1lx52829q/wA2q9vy2Yv9NWFaxs2tD2l4BbqQ6YOWUwDvjcoF0wF7oEAuygkwJyzOa+jQtC9rYMSN+ijXNuWuwkg5jQgjVMn5HOIte3aAIeXHeIIjvnNWttmmm5xfDhEMz5wykzp0+CkXNqWicTT8UHneEdSxe5jhLsQERkSMRnzRvjep67P4Ybeg1ziHvLBGsF2eWUArG2mC5oJgEiTmYE5mN8KRa2uN2HEG5HNxgZDSVhZSlzRMSQJJgCTEk9CopXpgE4TiE5HMSNxjcslWi0AYXYpaCZBGF29uesdKtuKOEkSHQdQZBy6VWpRgDnB0tBynKROE9Y3p8CkxuHMnFOm7DGvbKpRY0l2IkQDEDUzkD0D2LJTtwWYsYnFGCedEE4tdN2m9Ut6IcXS8NiSJnna5CN+XpTTAMbigwAR5UEwc4yHXCrcMaPJzEkAkajcYVpp84AGJjMmB3ncrrmmG6GcznJz61faelz6bcOWZhu7fAkeMhZaVGnhB/OM4mxk3PKCeqFbcUGtmH44iCJg90qtCiIBLtZykyCCRBE9h71Pgso29N7HB8h3Nw4QO8k+CwPa8EgjlAMsQOF+neD3qRaNBmegbyIz7c1UiHGNJ+oJhuIZed1Kp3loHqWGqys7LAQPNAMdvST1lehpNpZS52nmaGNNelXY2ycOY3EiD4JMW6jcAKR99bIEQRcMMdnO+pdQrm7i3pcpty26BUqOPYylUj0gLpFKQREUBERAREQEREBERAREQF4rjetcezHu+DqU3+LsBPhUK9qou1bFtehVov8moxzD0jEIkdY17kHP2xagFNrpgtJ01EGVBvJdUJkkudMnWSVdf2tWyuKlGqIgw7IkEfm1Gje0j8ZQr30TAcHNI1BHj0rWTdTbmMF/YVGNY93kvnDpJjXLw8VEdbOwF35oif4tPUVKdQqP0GKOgEx6VFuGOBh2RHV96zN6t5W/cYaNu50huZgndoNVibTJIA1JAGmpMBZCD1eH3qwsdExl0wY8VrlFK9JzSQ7UGCFV9BwAne3EMwZB0OSsM9X471TEer8d6DPTtncnjkYceHUTMTp0dapQoOdiggYZJktG4nKddCsIJ6vD71UT1eH3qcnDK2kS8NkAne4gNyBOZOmnpVbmmW5TMEjKIy3gxosYBJ3fjvV1QGB+PrVGSpTAEhxIgagA7py7Vko02kSHGc5EDLPLPfksVNrn5DMx3wIA39gWRlM9OnoTE2LrMAtdm4eSMiAOuRGemSvoUSXEB4aJ3ugnIKPbNc7mtzJzjsBz8JUk2hB5xg9yn61f2hXl07lOTpEl0gTqSTuAVl9TuKJHKSJEjIZ+hXbN2gLe+5Utx4HyBuJHSN4OY753KXwh2xTuOSp29A0abMUNxmq9z3kTziJOgAC0j1PETZl+0qlU5inQdJ+PUe0D0B634vGcVnBU2Nn/WCK9Yh9Qb2ACGU+4Ek9bivZrNaERFAREQEREBERAREQEREBERB8DhZwToXzAKowvaOZVbGNvUfOb1Huhal2rxYbQouPIgVm9NNwB76byM+yVvlFdHNF1we2jT8u1rHr5Fzh4sEL5dw2sz/mUi395r2+tdVompjkr3Z8XwP3J7rHQ70FdXVbKm7yqbHdrWn1hQa3Buzd5Vrbu7aNM/yppjl03I6HeA9qpy7fjeA9q6ZfwK2cdbOh3U2j1BYXcAdmn9UpeBHqKaY5s90s6/D7091N6/D710vR4D7Ob5NpR72yfErIeB1gdbSie1gKaY5k92N6HeA9qy0NpNa5pLMQB8lwBByI0nrXSDeAezR+p0e9s+tZqfAzZzdLK276NM+sJbo5jdeiScJ7JgBG3xnmtz7Z+pdUUdg2rPItqDf3aVMeoKbToNb5LWjsAHqTTHKtCwu6kcnbVX/u0arvUF9OhwO2q/yLSqO1rKf+YQum0TTHPNjxR7TquBqClRB1NSoHO+TTDgfELZ3Ari1trFzarjy9wNKjhDaZjPk2ZwesknsXuETVERFAREQEREBERAREQEREBERAREQEREBERAREQEREBERAREQEREBERAREQEREBERAREQEREH//Z"/>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6" descr="http://cdn.slashgear.com/wp-content/uploads/2012/10/favi-k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84528"/>
            <a:ext cx="3443921" cy="23590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upload.wikimedia.org/wikipedia/commons/thumb/0/05/AlphaGrip_Handheld_Keyboard_placed_on_top_of_a_table,_Oct_2013.png/800px-AlphaGrip_Handheld_Keyboard_placed_on_top_of_a_table,_Oct_201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883" y="1828800"/>
            <a:ext cx="2752124" cy="20572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9/9f/Apple_(Standard)_Keyboard_M01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5110681"/>
            <a:ext cx="3882281" cy="153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772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50" dirty="0" smtClean="0"/>
              <a:t>STANDARD KEYBOARD</a:t>
            </a:r>
            <a:endParaRPr lang="en-US" sz="1050" dirty="0"/>
          </a:p>
        </p:txBody>
      </p:sp>
      <p:sp>
        <p:nvSpPr>
          <p:cNvPr id="3" name="Content Placeholder 2"/>
          <p:cNvSpPr>
            <a:spLocks noGrp="1"/>
          </p:cNvSpPr>
          <p:nvPr>
            <p:ph sz="quarter" idx="1"/>
          </p:nvPr>
        </p:nvSpPr>
        <p:spPr/>
        <p:txBody>
          <a:bodyPr>
            <a:normAutofit fontScale="92500" lnSpcReduction="20000"/>
          </a:bodyPr>
          <a:lstStyle/>
          <a:p>
            <a:r>
              <a:rPr lang="en-US" dirty="0">
                <a:solidFill>
                  <a:schemeClr val="accent1">
                    <a:lumMod val="40000"/>
                    <a:lumOff val="60000"/>
                  </a:schemeClr>
                </a:solidFill>
                <a:latin typeface="+mj-lt"/>
              </a:rPr>
              <a:t>Standard "full-travel" alphanumeric keyboards have keys that are on three-quarter inch centers (0.750 inches, 19.05 mm), and have a key travel of at least 0.150 inches (3.81 mm). Desktop computer keyboards, such as the 101-key US traditional keyboards or the 104-key Windows keyboards, include alphabetic characters, punctuation symbols, numbers and a variety of function keys. The internationally common 102/105 key keyboards have a smaller left shift key and an additional key with some more symbols between that and the letter to its right (usually Z or Y). Also the enter key is usually shaped </a:t>
            </a:r>
            <a:r>
              <a:rPr lang="en-US" dirty="0" smtClean="0">
                <a:solidFill>
                  <a:schemeClr val="accent1">
                    <a:lumMod val="40000"/>
                    <a:lumOff val="60000"/>
                  </a:schemeClr>
                </a:solidFill>
                <a:latin typeface="+mj-lt"/>
              </a:rPr>
              <a:t>differently. Computer </a:t>
            </a:r>
            <a:r>
              <a:rPr lang="en-US" dirty="0">
                <a:solidFill>
                  <a:schemeClr val="accent1">
                    <a:lumMod val="40000"/>
                    <a:lumOff val="60000"/>
                  </a:schemeClr>
                </a:solidFill>
                <a:latin typeface="+mj-lt"/>
              </a:rPr>
              <a:t>keyboards are similar to electric-typewriter keyboards but contain additional keys.</a:t>
            </a:r>
          </a:p>
          <a:p>
            <a:endParaRPr lang="en-US" dirty="0"/>
          </a:p>
        </p:txBody>
      </p:sp>
    </p:spTree>
    <p:extLst>
      <p:ext uri="{BB962C8B-B14F-4D97-AF65-F5344CB8AC3E}">
        <p14:creationId xmlns:p14="http://schemas.microsoft.com/office/powerpoint/2010/main" val="3689080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1238537\Local Settings\Temporary Internet Files\Content.IE5\1QGQMCJU\MP9004307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7"/>
            <a:ext cx="9144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Laptop size </a:t>
            </a:r>
            <a:endParaRPr lang="en-US" dirty="0"/>
          </a:p>
        </p:txBody>
      </p:sp>
      <p:sp>
        <p:nvSpPr>
          <p:cNvPr id="3" name="Content Placeholder 2"/>
          <p:cNvSpPr>
            <a:spLocks noGrp="1"/>
          </p:cNvSpPr>
          <p:nvPr>
            <p:ph sz="quarter" idx="1"/>
          </p:nvPr>
        </p:nvSpPr>
        <p:spPr/>
        <p:txBody>
          <a:bodyPr/>
          <a:lstStyle/>
          <a:p>
            <a:r>
              <a:rPr lang="en-US" dirty="0"/>
              <a:t>Keyboards on laptops and notebook computers usually have a shorter travel distance for the keystroke and a reduced set of keys. They may not have a numerical keypad, and the function keys may be placed in locations that differ from their placement on a standard, full-sized keyboard.</a:t>
            </a:r>
          </a:p>
          <a:p>
            <a:endParaRPr lang="en-US" dirty="0"/>
          </a:p>
          <a:p>
            <a:endParaRPr lang="en-US" dirty="0"/>
          </a:p>
        </p:txBody>
      </p:sp>
    </p:spTree>
    <p:extLst>
      <p:ext uri="{BB962C8B-B14F-4D97-AF65-F5344CB8AC3E}">
        <p14:creationId xmlns:p14="http://schemas.microsoft.com/office/powerpoint/2010/main" val="24991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141">
                                          <p:stCondLst>
                                            <p:cond delay="0"/>
                                          </p:stCondLst>
                                        </p:cTn>
                                        <p:tgtEl>
                                          <p:spTgt spid="3">
                                            <p:txEl>
                                              <p:pRg st="0" end="0"/>
                                            </p:txEl>
                                          </p:spTgt>
                                        </p:tgtEl>
                                      </p:cBhvr>
                                    </p:animEffect>
                                    <p:anim calcmode="lin" valueType="num">
                                      <p:cBhvr>
                                        <p:cTn id="8" dur="358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130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1306" tmFilter="0, 0; 0.125,0.2665; 0.25,0.4; 0.375,0.465; 0.5,0.5;  0.625,0.535; 0.75,0.6; 0.875,0.7335; 1,1">
                                          <p:stCondLst>
                                            <p:cond delay="130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260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3999"/>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
                                          <p:stCondLst>
                                            <p:cond delay="1278"/>
                                          </p:stCondLst>
                                        </p:cTn>
                                        <p:tgtEl>
                                          <p:spTgt spid="3">
                                            <p:txEl>
                                              <p:pRg st="0" end="0"/>
                                            </p:txEl>
                                          </p:spTgt>
                                        </p:tgtEl>
                                      </p:cBhvr>
                                      <p:to x="100000" y="60000"/>
                                    </p:animScale>
                                    <p:animScale>
                                      <p:cBhvr>
                                        <p:cTn id="14" dur="1" decel="50000">
                                          <p:stCondLst>
                                            <p:cond delay="1329"/>
                                          </p:stCondLst>
                                        </p:cTn>
                                        <p:tgtEl>
                                          <p:spTgt spid="3">
                                            <p:txEl>
                                              <p:pRg st="0" end="0"/>
                                            </p:txEl>
                                          </p:spTgt>
                                        </p:tgtEl>
                                      </p:cBhvr>
                                      <p:to x="100000" y="100000"/>
                                    </p:animScale>
                                    <p:animScale>
                                      <p:cBhvr>
                                        <p:cTn id="15" dur="1">
                                          <p:stCondLst>
                                            <p:cond delay="2580"/>
                                          </p:stCondLst>
                                        </p:cTn>
                                        <p:tgtEl>
                                          <p:spTgt spid="3">
                                            <p:txEl>
                                              <p:pRg st="0" end="0"/>
                                            </p:txEl>
                                          </p:spTgt>
                                        </p:tgtEl>
                                      </p:cBhvr>
                                      <p:to x="100000" y="80000"/>
                                    </p:animScale>
                                    <p:animScale>
                                      <p:cBhvr>
                                        <p:cTn id="16" dur="1" decel="50000">
                                          <p:stCondLst>
                                            <p:cond delay="2631"/>
                                          </p:stCondLst>
                                        </p:cTn>
                                        <p:tgtEl>
                                          <p:spTgt spid="3">
                                            <p:txEl>
                                              <p:pRg st="0" end="0"/>
                                            </p:txEl>
                                          </p:spTgt>
                                        </p:tgtEl>
                                      </p:cBhvr>
                                      <p:to x="100000" y="100000"/>
                                    </p:animScale>
                                    <p:animScale>
                                      <p:cBhvr>
                                        <p:cTn id="17" dur="1">
                                          <p:stCondLst>
                                            <p:cond delay="3999"/>
                                          </p:stCondLst>
                                        </p:cTn>
                                        <p:tgtEl>
                                          <p:spTgt spid="3">
                                            <p:txEl>
                                              <p:pRg st="0" end="0"/>
                                            </p:txEl>
                                          </p:spTgt>
                                        </p:tgtEl>
                                      </p:cBhvr>
                                      <p:to x="100000" y="90000"/>
                                    </p:animScale>
                                    <p:animScale>
                                      <p:cBhvr>
                                        <p:cTn id="18" dur="1" decel="50000">
                                          <p:stCondLst>
                                            <p:cond delay="3999"/>
                                          </p:stCondLst>
                                        </p:cTn>
                                        <p:tgtEl>
                                          <p:spTgt spid="3">
                                            <p:txEl>
                                              <p:pRg st="0" end="0"/>
                                            </p:txEl>
                                          </p:spTgt>
                                        </p:tgtEl>
                                      </p:cBhvr>
                                      <p:to x="100000" y="100000"/>
                                    </p:animScale>
                                    <p:animScale>
                                      <p:cBhvr>
                                        <p:cTn id="19" dur="1">
                                          <p:stCondLst>
                                            <p:cond delay="3999"/>
                                          </p:stCondLst>
                                        </p:cTn>
                                        <p:tgtEl>
                                          <p:spTgt spid="3">
                                            <p:txEl>
                                              <p:pRg st="0" end="0"/>
                                            </p:txEl>
                                          </p:spTgt>
                                        </p:tgtEl>
                                      </p:cBhvr>
                                      <p:to x="100000" y="95000"/>
                                    </p:animScale>
                                    <p:animScale>
                                      <p:cBhvr>
                                        <p:cTn id="20" dur="1" decel="50000">
                                          <p:stCondLst>
                                            <p:cond delay="3999"/>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9" presetClass="emph" presetSubtype="0" fill="hold" nodeType="clickEffect">
                                  <p:stCondLst>
                                    <p:cond delay="0"/>
                                  </p:stCondLst>
                                  <p:childTnLst>
                                    <p:animClr clrSpc="rgb" dir="cw">
                                      <p:cBhvr override="childStyle">
                                        <p:cTn id="24" dur="4000" fill="hold"/>
                                        <p:tgtEl>
                                          <p:spTgt spid="3">
                                            <p:txEl>
                                              <p:pRg st="0" end="0"/>
                                            </p:txEl>
                                          </p:spTgt>
                                        </p:tgtEl>
                                        <p:attrNameLst>
                                          <p:attrName>style.color</p:attrName>
                                        </p:attrNameLst>
                                      </p:cBhvr>
                                      <p:to>
                                        <a:srgbClr val="E8EFE8"/>
                                      </p:to>
                                    </p:animClr>
                                    <p:animClr clrSpc="rgb" dir="cw">
                                      <p:cBhvr>
                                        <p:cTn id="25" dur="4000" fill="hold"/>
                                        <p:tgtEl>
                                          <p:spTgt spid="3">
                                            <p:txEl>
                                              <p:pRg st="0" end="0"/>
                                            </p:txEl>
                                          </p:spTgt>
                                        </p:tgtEl>
                                        <p:attrNameLst>
                                          <p:attrName>fillcolor</p:attrName>
                                        </p:attrNameLst>
                                      </p:cBhvr>
                                      <p:to>
                                        <a:srgbClr val="E8EFE8"/>
                                      </p:to>
                                    </p:animClr>
                                    <p:set>
                                      <p:cBhvr>
                                        <p:cTn id="26" dur="4000" fill="hold"/>
                                        <p:tgtEl>
                                          <p:spTgt spid="3">
                                            <p:txEl>
                                              <p:pRg st="0" end="0"/>
                                            </p:txEl>
                                          </p:spTgt>
                                        </p:tgtEl>
                                        <p:attrNameLst>
                                          <p:attrName>fill.type</p:attrName>
                                        </p:attrNameLst>
                                      </p:cBhvr>
                                      <p:to>
                                        <p:strVal val="solid"/>
                                      </p:to>
                                    </p:set>
                                    <p:set>
                                      <p:cBhvr>
                                        <p:cTn id="27" dur="40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HANDHELD</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solidFill>
                  <a:schemeClr val="accent4">
                    <a:lumMod val="60000"/>
                    <a:lumOff val="40000"/>
                  </a:schemeClr>
                </a:solidFill>
                <a:latin typeface="Adobe Caslon Pro Bold" pitchFamily="18" charset="0"/>
              </a:rPr>
              <a:t>Handheld </a:t>
            </a:r>
            <a:r>
              <a:rPr lang="en-US" dirty="0">
                <a:solidFill>
                  <a:schemeClr val="accent4">
                    <a:lumMod val="60000"/>
                    <a:lumOff val="40000"/>
                  </a:schemeClr>
                </a:solidFill>
                <a:latin typeface="Adobe Caslon Pro Bold" pitchFamily="18" charset="0"/>
              </a:rPr>
              <a:t>ergonomic keyboards are designed to be held like a game controller, and can be used as such, instead of laid out flat on top of a table surface. Typically handheld keyboards hold all the alphanumeric keys and symbols that a standard keyboard would have, yet only be accessed by pressing two sets of keys at once; one acting as a function key similar to a 'Shift' key that would allow for capital letters on a standard keyboard</a:t>
            </a:r>
            <a:r>
              <a:rPr lang="en-US" dirty="0" smtClean="0">
                <a:solidFill>
                  <a:schemeClr val="accent4">
                    <a:lumMod val="60000"/>
                    <a:lumOff val="40000"/>
                  </a:schemeClr>
                </a:solidFill>
                <a:latin typeface="Adobe Caslon Pro Bold" pitchFamily="18" charset="0"/>
              </a:rPr>
              <a:t>. </a:t>
            </a:r>
            <a:r>
              <a:rPr lang="en-US" dirty="0">
                <a:solidFill>
                  <a:schemeClr val="accent4">
                    <a:lumMod val="60000"/>
                    <a:lumOff val="40000"/>
                  </a:schemeClr>
                </a:solidFill>
                <a:latin typeface="Adobe Caslon Pro Bold" pitchFamily="18" charset="0"/>
              </a:rPr>
              <a:t>Handheld keyboards allow the user the ability to move around a room or to lean back on a chair while also being able to type in front or away from the computer</a:t>
            </a:r>
            <a:r>
              <a:rPr lang="en-US" dirty="0" smtClean="0">
                <a:solidFill>
                  <a:schemeClr val="accent4">
                    <a:lumMod val="60000"/>
                    <a:lumOff val="40000"/>
                  </a:schemeClr>
                </a:solidFill>
                <a:latin typeface="Adobe Caslon Pro Bold" pitchFamily="18" charset="0"/>
              </a:rPr>
              <a:t>. </a:t>
            </a:r>
            <a:r>
              <a:rPr lang="en-US" dirty="0">
                <a:solidFill>
                  <a:schemeClr val="accent4">
                    <a:lumMod val="60000"/>
                    <a:lumOff val="40000"/>
                  </a:schemeClr>
                </a:solidFill>
                <a:latin typeface="Adobe Caslon Pro Bold" pitchFamily="18" charset="0"/>
              </a:rPr>
              <a:t>Some variations of handheld ergonomic keyboards also include a trackball mouse that allow mouse movement and typing included in one handheld device.</a:t>
            </a:r>
          </a:p>
          <a:p>
            <a:endParaRPr lang="en-US" dirty="0">
              <a:solidFill>
                <a:schemeClr val="accent4">
                  <a:lumMod val="60000"/>
                  <a:lumOff val="40000"/>
                </a:schemeClr>
              </a:solidFill>
              <a:latin typeface="Adobe Caslon Pro Bold" pitchFamily="18" charset="0"/>
            </a:endParaRPr>
          </a:p>
        </p:txBody>
      </p:sp>
    </p:spTree>
    <p:extLst>
      <p:ext uri="{BB962C8B-B14F-4D97-AF65-F5344CB8AC3E}">
        <p14:creationId xmlns:p14="http://schemas.microsoft.com/office/powerpoint/2010/main" val="34291295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TotalTime>
  <Words>1095</Words>
  <Application>Microsoft Office PowerPoint</Application>
  <PresentationFormat>On-screen Show (4:3)</PresentationFormat>
  <Paragraphs>44</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Civic</vt:lpstr>
      <vt:lpstr>BlackTie</vt:lpstr>
      <vt:lpstr>Computer Keyboard</vt:lpstr>
      <vt:lpstr>PowerPoint Presentation</vt:lpstr>
      <vt:lpstr>PowerPoint Presentation</vt:lpstr>
      <vt:lpstr>HISTORY</vt:lpstr>
      <vt:lpstr>KEYBOARD TYPES</vt:lpstr>
      <vt:lpstr>PowerPoint Presentation</vt:lpstr>
      <vt:lpstr>STANDARD KEYBOARD</vt:lpstr>
      <vt:lpstr>Laptop size </vt:lpstr>
      <vt:lpstr>HANDHELD</vt:lpstr>
      <vt:lpstr>Thumb-sized</vt:lpstr>
      <vt:lpstr>Thumb-sized</vt:lpstr>
    </vt:vector>
  </TitlesOfParts>
  <Company>Vancouver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Keyboard</dc:title>
  <dc:creator>itservice</dc:creator>
  <cp:lastModifiedBy>itservice</cp:lastModifiedBy>
  <cp:revision>14</cp:revision>
  <dcterms:created xsi:type="dcterms:W3CDTF">2013-11-14T17:17:04Z</dcterms:created>
  <dcterms:modified xsi:type="dcterms:W3CDTF">2014-01-13T18:01:29Z</dcterms:modified>
</cp:coreProperties>
</file>